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6" r:id="rId1"/>
  </p:sldMasterIdLst>
  <p:notesMasterIdLst>
    <p:notesMasterId r:id="rId8"/>
  </p:notesMasterIdLst>
  <p:sldIdLst>
    <p:sldId id="256" r:id="rId2"/>
    <p:sldId id="258" r:id="rId3"/>
    <p:sldId id="260" r:id="rId4"/>
    <p:sldId id="265" r:id="rId5"/>
    <p:sldId id="262" r:id="rId6"/>
    <p:sldId id="259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3AD90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61" autoAdjust="0"/>
    <p:restoredTop sz="94660"/>
  </p:normalViewPr>
  <p:slideViewPr>
    <p:cSldViewPr snapToGrid="0">
      <p:cViewPr varScale="1">
        <p:scale>
          <a:sx n="72" d="100"/>
          <a:sy n="72" d="100"/>
        </p:scale>
        <p:origin x="5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026CF-1A9C-4E20-B502-048AFA381B0B}" type="datetimeFigureOut">
              <a:rPr lang="fr-FR" smtClean="0"/>
              <a:t>27/07/2016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9848A-F290-4305-B15B-7EF3943A45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0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59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FCF9-F5CF-420E-A1B0-A266EB4B2B52}" type="datetime1">
              <a:rPr lang="fr-FR" smtClean="0"/>
              <a:t>27/07/2016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16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FE64-35EA-4F72-807E-F86F6383E6C8}" type="datetime1">
              <a:rPr lang="fr-FR" smtClean="0"/>
              <a:t>27/07/2016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63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0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9174-678B-48F8-99B9-EA995D500594}" type="datetime1">
              <a:rPr lang="fr-FR" smtClean="0"/>
              <a:t>27/07/2016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301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412C-CC0D-48E1-AA4F-F20F1F0F6E25}" type="datetime1">
              <a:rPr lang="fr-FR" smtClean="0"/>
              <a:t>27/07/2016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212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F1F1-39F2-42CC-80FE-4D36B5D0C7B8}" type="datetime1">
              <a:rPr lang="fr-FR" smtClean="0"/>
              <a:t>27/07/2016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175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15B5-2403-4FFB-AB3A-E8B96FFA05F8}" type="datetime1">
              <a:rPr lang="fr-FR" smtClean="0"/>
              <a:t>27/07/2016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87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D480-F89C-4346-B929-953AD00A36E8}" type="datetime1">
              <a:rPr lang="fr-FR" smtClean="0"/>
              <a:t>27/07/2016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62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BAD47-5D23-4352-B1C1-8518CF44848B}" type="datetime1">
              <a:rPr lang="fr-FR" smtClean="0"/>
              <a:t>27/07/2016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91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A32C-D6F8-4A4B-9A75-D1A4496E42F3}" type="datetime1">
              <a:rPr lang="fr-FR" smtClean="0"/>
              <a:t>27/07/2016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2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8D8C-8022-43EC-BB7F-63C33D354456}" type="datetime1">
              <a:rPr lang="fr-FR" smtClean="0"/>
              <a:t>27/07/2016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698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31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41B-F3FE-46AD-882D-3906B5174D3D}" type="datetime1">
              <a:rPr lang="fr-FR" smtClean="0"/>
              <a:t>27/07/2016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700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10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3AF3-8B36-4453-948F-C784BEFDA95D}" type="datetime1">
              <a:rPr lang="fr-FR" smtClean="0"/>
              <a:t>27/07/2016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9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05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E710-CB27-4ADF-8AE1-D1310A4CFEBA}" type="datetime1">
              <a:rPr lang="fr-FR" smtClean="0"/>
              <a:t>27/07/2016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0699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98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868-D666-424E-AD98-AE135322B773}" type="datetime1">
              <a:rPr lang="fr-FR" smtClean="0"/>
              <a:t>27/07/2016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85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20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3D22-7799-4C8B-91D8-FC31AA31134B}" type="datetime1">
              <a:rPr lang="fr-FR" smtClean="0"/>
              <a:t>27/07/2016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63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8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B33F-62F4-41A6-9B0E-418BFAF638AC}" type="datetime1">
              <a:rPr lang="fr-FR" smtClean="0"/>
              <a:t>27/07/2016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20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A410-4A85-4527-9CF0-18D576B1FBDE}" type="datetime1">
              <a:rPr lang="fr-FR" smtClean="0"/>
              <a:t>27/07/2016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44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4DD931-131E-41D2-98E2-63FFE7FF55C0}" type="datetime1">
              <a:rPr lang="fr-FR" smtClean="0"/>
              <a:t>27/07/2016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79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mailto:contact.ams@ressorts.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hyperlink" Target="mailto:vgentot@rvf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47" y="1564391"/>
            <a:ext cx="7418361" cy="6857999"/>
          </a:xfrm>
          <a:prstGeom prst="rect">
            <a:avLst/>
          </a:prstGeom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7" t="78965" r="7287" b="5870"/>
          <a:stretch/>
        </p:blipFill>
        <p:spPr bwMode="auto">
          <a:xfrm>
            <a:off x="6402791" y="785689"/>
            <a:ext cx="1466549" cy="109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70673" y="2334321"/>
            <a:ext cx="4526842" cy="1071834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Groupe DMI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07936" y="3407894"/>
            <a:ext cx="3242415" cy="1388534"/>
          </a:xfrm>
        </p:spPr>
        <p:txBody>
          <a:bodyPr/>
          <a:lstStyle/>
          <a:p>
            <a:pPr algn="ctr"/>
            <a:r>
              <a:rPr lang="fr-FR" dirty="0"/>
              <a:t>Fabrication de Ressorts et de Bennes</a:t>
            </a:r>
          </a:p>
        </p:txBody>
      </p:sp>
      <p:cxnSp>
        <p:nvCxnSpPr>
          <p:cNvPr id="5" name="Connecteur droit avec flèche 4"/>
          <p:cNvCxnSpPr>
            <a:endCxn id="44" idx="2"/>
          </p:cNvCxnSpPr>
          <p:nvPr/>
        </p:nvCxnSpPr>
        <p:spPr>
          <a:xfrm flipV="1">
            <a:off x="9141577" y="2317357"/>
            <a:ext cx="112663" cy="187807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12" idx="2"/>
          </p:cNvCxnSpPr>
          <p:nvPr/>
        </p:nvCxnSpPr>
        <p:spPr>
          <a:xfrm flipH="1" flipV="1">
            <a:off x="7114682" y="2317357"/>
            <a:ext cx="1848343" cy="22969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endCxn id="45" idx="2"/>
          </p:cNvCxnSpPr>
          <p:nvPr/>
        </p:nvCxnSpPr>
        <p:spPr>
          <a:xfrm flipV="1">
            <a:off x="9568266" y="2305837"/>
            <a:ext cx="1825532" cy="237522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638124" y="5131621"/>
            <a:ext cx="4075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3 usines dans les Hauts-de-France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37421" y="5396906"/>
            <a:ext cx="18145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6"/>
                </a:solidFill>
              </a:rPr>
              <a:t>Division</a:t>
            </a:r>
          </a:p>
          <a:p>
            <a:pPr algn="ctr"/>
            <a:r>
              <a:rPr lang="fr-FR" sz="2800" b="1" dirty="0">
                <a:solidFill>
                  <a:schemeClr val="accent6"/>
                </a:solidFill>
              </a:rPr>
              <a:t>Ressorts</a:t>
            </a:r>
            <a:endParaRPr lang="fr-FR" sz="2800" dirty="0"/>
          </a:p>
        </p:txBody>
      </p:sp>
      <p:sp>
        <p:nvSpPr>
          <p:cNvPr id="42" name="Ellipse 41"/>
          <p:cNvSpPr/>
          <p:nvPr/>
        </p:nvSpPr>
        <p:spPr>
          <a:xfrm>
            <a:off x="8545615" y="3872184"/>
            <a:ext cx="1243913" cy="119448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360731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65" y="267791"/>
            <a:ext cx="771759" cy="5356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22" y="785689"/>
            <a:ext cx="1490053" cy="1112769"/>
          </a:xfrm>
          <a:prstGeom prst="rect">
            <a:avLst/>
          </a:prstGeom>
        </p:spPr>
      </p:pic>
      <p:sp>
        <p:nvSpPr>
          <p:cNvPr id="44" name="Rectangle à coins arrondis 43"/>
          <p:cNvSpPr/>
          <p:nvPr/>
        </p:nvSpPr>
        <p:spPr>
          <a:xfrm>
            <a:off x="8500289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6371222" y="1898458"/>
            <a:ext cx="149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Nibas</a:t>
            </a:r>
            <a:r>
              <a:rPr lang="fr-FR" dirty="0"/>
              <a:t>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fr-FR" dirty="0"/>
              <a:t>)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36" y="258097"/>
            <a:ext cx="1483351" cy="530246"/>
          </a:xfrm>
          <a:prstGeom prst="round2SameRect">
            <a:avLst>
              <a:gd name="adj1" fmla="val 43163"/>
              <a:gd name="adj2" fmla="val 0"/>
            </a:avLst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3" t="45097" r="8131" b="40153"/>
          <a:stretch/>
        </p:blipFill>
        <p:spPr bwMode="auto">
          <a:xfrm>
            <a:off x="8515537" y="792415"/>
            <a:ext cx="1484508" cy="110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à coins arrondis 44"/>
          <p:cNvSpPr/>
          <p:nvPr/>
        </p:nvSpPr>
        <p:spPr>
          <a:xfrm>
            <a:off x="10639847" y="24250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8478175" y="1886587"/>
            <a:ext cx="1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Wattrelos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  <a:r>
              <a:rPr lang="fr-FR" dirty="0"/>
              <a:t>)</a:t>
            </a:r>
          </a:p>
        </p:txBody>
      </p:sp>
      <p:grpSp>
        <p:nvGrpSpPr>
          <p:cNvPr id="43" name="Groupe 42"/>
          <p:cNvGrpSpPr/>
          <p:nvPr/>
        </p:nvGrpSpPr>
        <p:grpSpPr>
          <a:xfrm>
            <a:off x="10649150" y="788895"/>
            <a:ext cx="1494536" cy="1096882"/>
            <a:chOff x="7112358" y="831228"/>
            <a:chExt cx="4442592" cy="2536556"/>
          </a:xfrm>
        </p:grpSpPr>
        <p:pic>
          <p:nvPicPr>
            <p:cNvPr id="56" name="Image 5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545725"/>
              <a:ext cx="1019174" cy="419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Image 5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97"/>
            <a:stretch>
              <a:fillRect/>
            </a:stretch>
          </p:blipFill>
          <p:spPr bwMode="auto">
            <a:xfrm>
              <a:off x="9400031" y="2558156"/>
              <a:ext cx="895349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Image 5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3" b="7100"/>
            <a:stretch>
              <a:fillRect/>
            </a:stretch>
          </p:blipFill>
          <p:spPr bwMode="auto">
            <a:xfrm>
              <a:off x="10326226" y="2564775"/>
              <a:ext cx="1228724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Image 5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358" y="2545725"/>
              <a:ext cx="1190625" cy="819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Image 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0504" y="2977258"/>
              <a:ext cx="904876" cy="39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Image 6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964826"/>
              <a:ext cx="1019174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94" b="18832"/>
            <a:stretch>
              <a:fillRect/>
            </a:stretch>
          </p:blipFill>
          <p:spPr bwMode="auto">
            <a:xfrm>
              <a:off x="7113276" y="831228"/>
              <a:ext cx="4419600" cy="169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ZoneTexte 46"/>
          <p:cNvSpPr txBox="1"/>
          <p:nvPr/>
        </p:nvSpPr>
        <p:spPr>
          <a:xfrm>
            <a:off x="10566609" y="1886587"/>
            <a:ext cx="16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 Quentin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fr-FR" dirty="0"/>
              <a:t>)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6" y="4943260"/>
            <a:ext cx="595564" cy="1861397"/>
          </a:xfrm>
          <a:prstGeom prst="rect">
            <a:avLst/>
          </a:prstGeom>
        </p:spPr>
      </p:pic>
      <p:pic>
        <p:nvPicPr>
          <p:cNvPr id="1026" name="Picture 2" descr="http://eurobenne.fr/LOGO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8208" r="8419" b="4332"/>
          <a:stretch/>
        </p:blipFill>
        <p:spPr bwMode="auto">
          <a:xfrm>
            <a:off x="11126159" y="253453"/>
            <a:ext cx="533400" cy="5244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09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1187062">
            <a:off x="7933591" y="1371156"/>
            <a:ext cx="3556181" cy="618913"/>
          </a:xfrm>
        </p:spPr>
        <p:txBody>
          <a:bodyPr/>
          <a:lstStyle/>
          <a:p>
            <a:r>
              <a:rPr lang="fr-FR" b="1" dirty="0">
                <a:solidFill>
                  <a:schemeClr val="accent6"/>
                </a:solidFill>
              </a:rPr>
              <a:t>Profil groupe DMI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00763" y="2361218"/>
            <a:ext cx="2333757" cy="240198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Chiffres d’Affaires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 12 000 000 € / 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Effectif Total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104 Personnes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Effectif Division Ressorts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70 Personnes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247584" y="669603"/>
            <a:ext cx="478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Division Ressorts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47584" y="1584613"/>
            <a:ext cx="4852086" cy="339927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/>
          <p:cNvSpPr/>
          <p:nvPr/>
        </p:nvSpPr>
        <p:spPr>
          <a:xfrm rot="10800000" flipH="1">
            <a:off x="3247584" y="4983891"/>
            <a:ext cx="4852086" cy="98030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>
            <a:off x="8099670" y="4983891"/>
            <a:ext cx="2634851" cy="98030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47583" y="3413413"/>
            <a:ext cx="4852087" cy="157047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8099670" y="669603"/>
            <a:ext cx="0" cy="431428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3180423" y="4983892"/>
            <a:ext cx="4919248" cy="9803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ylindre 33"/>
          <p:cNvSpPr/>
          <p:nvPr/>
        </p:nvSpPr>
        <p:spPr>
          <a:xfrm>
            <a:off x="7473595" y="1584613"/>
            <a:ext cx="626076" cy="360522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ylindre 34"/>
          <p:cNvSpPr/>
          <p:nvPr/>
        </p:nvSpPr>
        <p:spPr>
          <a:xfrm>
            <a:off x="6785043" y="3413412"/>
            <a:ext cx="626076" cy="1875279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Données 39"/>
          <p:cNvSpPr/>
          <p:nvPr/>
        </p:nvSpPr>
        <p:spPr>
          <a:xfrm rot="5400000">
            <a:off x="7517234" y="2406411"/>
            <a:ext cx="4100818" cy="2333755"/>
          </a:xfrm>
          <a:prstGeom prst="flowChartInputOutpu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3247583" y="1584613"/>
            <a:ext cx="42260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AMS</a:t>
            </a:r>
          </a:p>
          <a:p>
            <a:pPr algn="r"/>
            <a:r>
              <a:rPr lang="fr-FR" dirty="0"/>
              <a:t>CA : 6 Millions € / an</a:t>
            </a:r>
          </a:p>
          <a:p>
            <a:pPr algn="r"/>
            <a:r>
              <a:rPr lang="fr-FR" dirty="0"/>
              <a:t>Effectif : 35</a:t>
            </a:r>
          </a:p>
          <a:p>
            <a:pPr algn="r"/>
            <a:r>
              <a:rPr lang="fr-FR" dirty="0"/>
              <a:t>Certification : ISO TS 16949 &amp; ISO 9001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3247583" y="3413412"/>
            <a:ext cx="3537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RVF</a:t>
            </a:r>
          </a:p>
          <a:p>
            <a:pPr algn="r"/>
            <a:r>
              <a:rPr lang="fr-FR" dirty="0"/>
              <a:t>CA : 3 Millions € / an</a:t>
            </a:r>
          </a:p>
          <a:p>
            <a:pPr algn="r"/>
            <a:r>
              <a:rPr lang="fr-FR" dirty="0"/>
              <a:t>Effectif : 35</a:t>
            </a:r>
          </a:p>
          <a:p>
            <a:pPr algn="r"/>
            <a:r>
              <a:rPr lang="fr-FR" dirty="0"/>
              <a:t>Certification : ISO 9001</a:t>
            </a:r>
          </a:p>
          <a:p>
            <a:pPr algn="r"/>
            <a:endParaRPr lang="fr-FR" dirty="0"/>
          </a:p>
        </p:txBody>
      </p:sp>
      <p:sp>
        <p:nvSpPr>
          <p:cNvPr id="3" name="Accolade ouvrante 2"/>
          <p:cNvSpPr/>
          <p:nvPr/>
        </p:nvSpPr>
        <p:spPr>
          <a:xfrm>
            <a:off x="2148840" y="1584613"/>
            <a:ext cx="797649" cy="4379582"/>
          </a:xfrm>
          <a:prstGeom prst="leftBrace">
            <a:avLst>
              <a:gd name="adj1" fmla="val 3794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1198732" y="3543571"/>
            <a:ext cx="14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 2 Usines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78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Secteurs et Clients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987420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 err="1"/>
              <a:t>Faurecia</a:t>
            </a:r>
            <a:endParaRPr lang="fr-FR" dirty="0"/>
          </a:p>
          <a:p>
            <a:r>
              <a:rPr lang="fr-FR" dirty="0"/>
              <a:t>Valeo</a:t>
            </a:r>
          </a:p>
          <a:p>
            <a:r>
              <a:rPr lang="fr-FR" dirty="0"/>
              <a:t>Coutier</a:t>
            </a:r>
          </a:p>
        </p:txBody>
      </p:sp>
      <p:sp>
        <p:nvSpPr>
          <p:cNvPr id="20" name="Bouée 19"/>
          <p:cNvSpPr/>
          <p:nvPr/>
        </p:nvSpPr>
        <p:spPr>
          <a:xfrm>
            <a:off x="1987421" y="2566108"/>
            <a:ext cx="2382419" cy="2382419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Bouée 20"/>
          <p:cNvSpPr/>
          <p:nvPr/>
        </p:nvSpPr>
        <p:spPr>
          <a:xfrm>
            <a:off x="5069630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Bouée 21"/>
          <p:cNvSpPr/>
          <p:nvPr/>
        </p:nvSpPr>
        <p:spPr>
          <a:xfrm>
            <a:off x="8151841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Secteurs 23"/>
          <p:cNvSpPr/>
          <p:nvPr/>
        </p:nvSpPr>
        <p:spPr>
          <a:xfrm>
            <a:off x="1987421" y="2566107"/>
            <a:ext cx="2397967" cy="2382420"/>
          </a:xfrm>
          <a:prstGeom prst="pie">
            <a:avLst>
              <a:gd name="adj1" fmla="val 5427000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2291688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2481943" y="3341817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27" name="Secteurs 26"/>
          <p:cNvSpPr/>
          <p:nvPr/>
        </p:nvSpPr>
        <p:spPr>
          <a:xfrm>
            <a:off x="5069630" y="2566107"/>
            <a:ext cx="2397967" cy="2382420"/>
          </a:xfrm>
          <a:prstGeom prst="pie">
            <a:avLst>
              <a:gd name="adj1" fmla="val 19555409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373897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5564152" y="3341816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15%</a:t>
            </a:r>
          </a:p>
        </p:txBody>
      </p:sp>
      <p:sp>
        <p:nvSpPr>
          <p:cNvPr id="30" name="Secteurs 29"/>
          <p:cNvSpPr/>
          <p:nvPr/>
        </p:nvSpPr>
        <p:spPr>
          <a:xfrm>
            <a:off x="8151839" y="2566107"/>
            <a:ext cx="2397967" cy="2382420"/>
          </a:xfrm>
          <a:prstGeom prst="pie">
            <a:avLst>
              <a:gd name="adj1" fmla="val 2359775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8456109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8646361" y="3341815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35%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902381" y="1937266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Automobile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4976323" y="1752599"/>
            <a:ext cx="2552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Appareillages Electriques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8074574" y="1949458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Autres</a:t>
            </a:r>
          </a:p>
        </p:txBody>
      </p:sp>
      <p:sp>
        <p:nvSpPr>
          <p:cNvPr id="38" name="Espace réservé du contenu 2"/>
          <p:cNvSpPr>
            <a:spLocks noGrp="1"/>
          </p:cNvSpPr>
          <p:nvPr>
            <p:ph sz="half" idx="1"/>
          </p:nvPr>
        </p:nvSpPr>
        <p:spPr>
          <a:xfrm>
            <a:off x="5077403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/>
              <a:t>Schneider</a:t>
            </a:r>
          </a:p>
          <a:p>
            <a:r>
              <a:rPr lang="fr-FR" dirty="0"/>
              <a:t>ABB</a:t>
            </a:r>
          </a:p>
        </p:txBody>
      </p:sp>
      <p:sp>
        <p:nvSpPr>
          <p:cNvPr id="39" name="Accolade fermante 38"/>
          <p:cNvSpPr/>
          <p:nvPr/>
        </p:nvSpPr>
        <p:spPr>
          <a:xfrm>
            <a:off x="10627070" y="1752599"/>
            <a:ext cx="606988" cy="3240475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ccolade fermante 39"/>
          <p:cNvSpPr/>
          <p:nvPr/>
        </p:nvSpPr>
        <p:spPr>
          <a:xfrm>
            <a:off x="10627070" y="5115701"/>
            <a:ext cx="606988" cy="1589216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11311309" y="2089713"/>
            <a:ext cx="3545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SECTEURS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11311310" y="4916075"/>
            <a:ext cx="3545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CLIENTS</a:t>
            </a:r>
          </a:p>
        </p:txBody>
      </p:sp>
      <p:sp>
        <p:nvSpPr>
          <p:cNvPr id="32" name="Espace réservé du contenu 2"/>
          <p:cNvSpPr>
            <a:spLocks noGrp="1"/>
          </p:cNvSpPr>
          <p:nvPr>
            <p:ph sz="half" idx="1"/>
          </p:nvPr>
        </p:nvSpPr>
        <p:spPr>
          <a:xfrm>
            <a:off x="8151839" y="5115698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/>
              <a:t>Électroménager</a:t>
            </a:r>
          </a:p>
          <a:p>
            <a:r>
              <a:rPr lang="fr-FR" dirty="0"/>
              <a:t>Textile</a:t>
            </a:r>
          </a:p>
          <a:p>
            <a:r>
              <a:rPr lang="fr-FR" dirty="0"/>
              <a:t>BTP</a:t>
            </a:r>
          </a:p>
          <a:p>
            <a:r>
              <a:rPr lang="fr-FR" dirty="0"/>
              <a:t>Robinetterie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72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Exemples du domaine d’application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070" y="1790301"/>
            <a:ext cx="2045411" cy="1642090"/>
          </a:xfrm>
          <a:prstGeom prst="ellipse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37" y="2092754"/>
            <a:ext cx="2471188" cy="1913777"/>
          </a:xfrm>
          <a:prstGeom prst="ellipse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6" t="1294" r="5576" b="1"/>
          <a:stretch/>
        </p:blipFill>
        <p:spPr>
          <a:xfrm>
            <a:off x="1411297" y="2645207"/>
            <a:ext cx="1739900" cy="2421890"/>
          </a:xfrm>
          <a:prstGeom prst="ellipse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79" y="1790301"/>
            <a:ext cx="1425666" cy="1907245"/>
          </a:xfrm>
          <a:prstGeom prst="ellipse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37" y="4235131"/>
            <a:ext cx="2471188" cy="1663933"/>
          </a:xfrm>
          <a:prstGeom prst="ellipse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46" y="3397684"/>
            <a:ext cx="1717855" cy="17145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10" y="5112184"/>
            <a:ext cx="2306408" cy="1529917"/>
          </a:xfrm>
          <a:prstGeom prst="ellipse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276" y="5114768"/>
            <a:ext cx="2291000" cy="1527333"/>
          </a:xfrm>
          <a:prstGeom prst="ellipse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0114309" y="1384559"/>
            <a:ext cx="160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clés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946707" y="2836687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direction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190917" y="1246059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levier de vitesse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617348" y="4420766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frein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0114309" y="4444070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</a:t>
            </a:r>
          </a:p>
          <a:p>
            <a:pPr algn="ctr"/>
            <a:r>
              <a:rPr lang="fr-FR" dirty="0"/>
              <a:t>de poignée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3551636" y="1386018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Robinetterie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551636" y="6127664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Boutons de fer à repasser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292752" y="1926914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Ressorts de poignée de porte</a:t>
            </a:r>
          </a:p>
        </p:txBody>
      </p:sp>
    </p:spTree>
    <p:extLst>
      <p:ext uri="{BB962C8B-B14F-4D97-AF65-F5344CB8AC3E}">
        <p14:creationId xmlns:p14="http://schemas.microsoft.com/office/powerpoint/2010/main" val="13006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6016502"/>
            <a:ext cx="12118374" cy="710684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chemeClr val="accent6">
                    <a:lumMod val="75000"/>
                  </a:schemeClr>
                </a:solidFill>
              </a:rPr>
              <a:t>Gamme de Produits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90" y="3635354"/>
            <a:ext cx="768952" cy="15206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61" y="4004994"/>
            <a:ext cx="312387" cy="78135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303" y="4004994"/>
            <a:ext cx="448781" cy="7258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293" y="3907015"/>
            <a:ext cx="895559" cy="12489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225" y="3944762"/>
            <a:ext cx="1328525" cy="124897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9244" y="3962128"/>
            <a:ext cx="1527018" cy="119675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8"/>
          <a:srcRect l="11140" t="17516" r="9263" b="8527"/>
          <a:stretch/>
        </p:blipFill>
        <p:spPr>
          <a:xfrm>
            <a:off x="4019207" y="4150827"/>
            <a:ext cx="849086" cy="70912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9"/>
          <a:srcRect l="5356" t="8294" r="5565" b="6125"/>
          <a:stretch/>
        </p:blipFill>
        <p:spPr>
          <a:xfrm>
            <a:off x="10368215" y="4004290"/>
            <a:ext cx="1625371" cy="118498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1277908" y="3416215"/>
            <a:ext cx="2578313" cy="190344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3958473" y="3453984"/>
            <a:ext cx="2115371" cy="200768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176096" y="3506386"/>
            <a:ext cx="1884784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8163132" y="3453984"/>
            <a:ext cx="1903445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10168829" y="3415124"/>
            <a:ext cx="1949546" cy="230824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8343442" y="2807653"/>
            <a:ext cx="155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fil plat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066716" y="2778874"/>
            <a:ext cx="18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de Torsion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6348327" y="2778874"/>
            <a:ext cx="154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de Traction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1522407" y="2778875"/>
            <a:ext cx="208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de Compression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0136243" y="2917373"/>
            <a:ext cx="208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Fil Formé</a:t>
            </a:r>
          </a:p>
        </p:txBody>
      </p:sp>
      <p:sp>
        <p:nvSpPr>
          <p:cNvPr id="26" name="Ellipse 25"/>
          <p:cNvSpPr/>
          <p:nvPr/>
        </p:nvSpPr>
        <p:spPr>
          <a:xfrm>
            <a:off x="6757488" y="1389998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32"/>
          <p:cNvCxnSpPr/>
          <p:nvPr/>
        </p:nvCxnSpPr>
        <p:spPr>
          <a:xfrm>
            <a:off x="6757487" y="1280151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2159407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/>
          <p:cNvCxnSpPr/>
          <p:nvPr/>
        </p:nvCxnSpPr>
        <p:spPr>
          <a:xfrm>
            <a:off x="2159407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8666778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36"/>
          <p:cNvCxnSpPr/>
          <p:nvPr/>
        </p:nvCxnSpPr>
        <p:spPr>
          <a:xfrm>
            <a:off x="8666778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10692576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/>
          <p:cNvCxnSpPr/>
          <p:nvPr/>
        </p:nvCxnSpPr>
        <p:spPr>
          <a:xfrm>
            <a:off x="10692576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4654614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42"/>
          <p:cNvCxnSpPr/>
          <p:nvPr/>
        </p:nvCxnSpPr>
        <p:spPr>
          <a:xfrm>
            <a:off x="4654614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1883422" y="607084"/>
            <a:ext cx="140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à 3,5 mm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78629" y="600949"/>
            <a:ext cx="140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à 6,0 mm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6481502" y="462449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0,25 à 6,0 mm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8026333" y="461058"/>
            <a:ext cx="2192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Largeur 2 à 20 mm</a:t>
            </a:r>
          </a:p>
          <a:p>
            <a:pPr algn="ctr"/>
            <a:r>
              <a:rPr lang="fr-FR" dirty="0"/>
              <a:t>Epaisseur 0,2 à 5 mm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10438962" y="469578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à 10,0 mm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91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à coins arrondis 33"/>
          <p:cNvSpPr/>
          <p:nvPr/>
        </p:nvSpPr>
        <p:spPr>
          <a:xfrm>
            <a:off x="1402250" y="787587"/>
            <a:ext cx="3549122" cy="25527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5362575" y="0"/>
            <a:ext cx="7908582" cy="685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11408" y="-229864"/>
            <a:ext cx="3549121" cy="1760403"/>
          </a:xfrm>
        </p:spPr>
        <p:txBody>
          <a:bodyPr anchor="ctr"/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La Division Ressorts c’est 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11408" y="650338"/>
            <a:ext cx="6240990" cy="2740116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3 000 000 de Ressorts Fabriqués par jour</a:t>
            </a:r>
          </a:p>
          <a:p>
            <a:r>
              <a:rPr lang="fr-FR" dirty="0">
                <a:solidFill>
                  <a:schemeClr val="bg1"/>
                </a:solidFill>
              </a:rPr>
              <a:t>Plus de 100 Machines numériques</a:t>
            </a:r>
          </a:p>
          <a:p>
            <a:r>
              <a:rPr lang="fr-FR" dirty="0">
                <a:solidFill>
                  <a:schemeClr val="bg1"/>
                </a:solidFill>
              </a:rPr>
              <a:t>Des moyens de contrôle numériques</a:t>
            </a:r>
          </a:p>
          <a:p>
            <a:r>
              <a:rPr lang="fr-FR" dirty="0">
                <a:solidFill>
                  <a:schemeClr val="bg1"/>
                </a:solidFill>
              </a:rPr>
              <a:t>Des exportations dans le monde entier</a:t>
            </a:r>
          </a:p>
          <a:p>
            <a:endParaRPr lang="fr-FR" dirty="0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3217040"/>
            <a:ext cx="6762750" cy="3314700"/>
          </a:xfrm>
          <a:prstGeom prst="rect">
            <a:avLst/>
          </a:prstGeom>
        </p:spPr>
      </p:pic>
      <p:sp>
        <p:nvSpPr>
          <p:cNvPr id="35" name="Rectangle à coins arrondis 34"/>
          <p:cNvSpPr/>
          <p:nvPr/>
        </p:nvSpPr>
        <p:spPr>
          <a:xfrm>
            <a:off x="1390256" y="3560907"/>
            <a:ext cx="3549122" cy="256616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space réservé du texte 3"/>
          <p:cNvSpPr txBox="1">
            <a:spLocks/>
          </p:cNvSpPr>
          <p:nvPr/>
        </p:nvSpPr>
        <p:spPr>
          <a:xfrm>
            <a:off x="1390257" y="4298272"/>
            <a:ext cx="3549121" cy="18288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RVF Ressorts</a:t>
            </a:r>
          </a:p>
          <a:p>
            <a:r>
              <a:rPr lang="fr-FR" dirty="0">
                <a:solidFill>
                  <a:schemeClr val="bg1"/>
                </a:solidFill>
              </a:rPr>
              <a:t>Tel : 03-20-70-08-47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  <a:hlinkClick r:id="rId4"/>
              </a:rPr>
              <a:t>contact@rvf.com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Site Web : www.rvf.com</a:t>
            </a: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50" y="3574373"/>
            <a:ext cx="3525134" cy="1312806"/>
          </a:xfrm>
          <a:prstGeom prst="round2SameRect">
            <a:avLst>
              <a:gd name="adj1" fmla="val 31512"/>
              <a:gd name="adj2" fmla="val 0"/>
            </a:avLst>
          </a:prstGeom>
          <a:ln>
            <a:noFill/>
          </a:ln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84" y="824973"/>
            <a:ext cx="1771146" cy="1216186"/>
          </a:xfrm>
          <a:prstGeom prst="rect">
            <a:avLst/>
          </a:prstGeom>
        </p:spPr>
      </p:pic>
      <p:sp>
        <p:nvSpPr>
          <p:cNvPr id="40" name="Espace réservé du texte 3"/>
          <p:cNvSpPr txBox="1">
            <a:spLocks/>
          </p:cNvSpPr>
          <p:nvPr/>
        </p:nvSpPr>
        <p:spPr>
          <a:xfrm>
            <a:off x="1402250" y="1530539"/>
            <a:ext cx="3549121" cy="180974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r>
              <a:rPr lang="fr-FR" dirty="0">
                <a:solidFill>
                  <a:schemeClr val="bg1"/>
                </a:solidFill>
              </a:rPr>
              <a:t>Tel : 03-22-30-41-90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  <a:hlinkClick r:id="rId7"/>
              </a:rPr>
              <a:t>contact.ams@ressorts.net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Site Web : www.ams-ressorts.com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781452" y="29816"/>
            <a:ext cx="478961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accent6"/>
                </a:solidFill>
              </a:rPr>
              <a:t>Contact :</a:t>
            </a:r>
          </a:p>
          <a:p>
            <a:pPr algn="ctr"/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275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AC08F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2874</TotalTime>
  <Words>247</Words>
  <Application>Microsoft Office PowerPoint</Application>
  <PresentationFormat>Grand écran</PresentationFormat>
  <Paragraphs>86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Corbel</vt:lpstr>
      <vt:lpstr>Parallaxe</vt:lpstr>
      <vt:lpstr>Groupe DMI</vt:lpstr>
      <vt:lpstr>Profil groupe DMI</vt:lpstr>
      <vt:lpstr>Secteurs et Clients</vt:lpstr>
      <vt:lpstr>Exemples du domaine d’application</vt:lpstr>
      <vt:lpstr>Gamme de Produits</vt:lpstr>
      <vt:lpstr>La Division Ressorts c’est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Dmi</dc:title>
  <dc:creator>rate8</dc:creator>
  <cp:lastModifiedBy>JF</cp:lastModifiedBy>
  <cp:revision>63</cp:revision>
  <dcterms:created xsi:type="dcterms:W3CDTF">2016-07-06T09:53:50Z</dcterms:created>
  <dcterms:modified xsi:type="dcterms:W3CDTF">2016-07-28T13:03:46Z</dcterms:modified>
</cp:coreProperties>
</file>